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0" r:id="rId2"/>
    <p:sldId id="279" r:id="rId3"/>
    <p:sldId id="273" r:id="rId4"/>
    <p:sldId id="291" r:id="rId5"/>
    <p:sldId id="294" r:id="rId6"/>
    <p:sldId id="295" r:id="rId7"/>
    <p:sldId id="286" r:id="rId8"/>
    <p:sldId id="296" r:id="rId9"/>
    <p:sldId id="307" r:id="rId10"/>
    <p:sldId id="263" r:id="rId11"/>
    <p:sldId id="264" r:id="rId12"/>
    <p:sldId id="265" r:id="rId13"/>
    <p:sldId id="302" r:id="rId14"/>
    <p:sldId id="305" r:id="rId15"/>
    <p:sldId id="303" r:id="rId16"/>
    <p:sldId id="298" r:id="rId17"/>
    <p:sldId id="30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7C"/>
    <a:srgbClr val="014B52"/>
    <a:srgbClr val="027480"/>
    <a:srgbClr val="028D9C"/>
    <a:srgbClr val="E2BB4B"/>
    <a:srgbClr val="BC2530"/>
    <a:srgbClr val="D9AB38"/>
    <a:srgbClr val="E7DE2B"/>
    <a:srgbClr val="5FB8D3"/>
    <a:srgbClr val="2C3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4696"/>
  </p:normalViewPr>
  <p:slideViewPr>
    <p:cSldViewPr snapToGrid="0">
      <p:cViewPr>
        <p:scale>
          <a:sx n="75" d="100"/>
          <a:sy n="75" d="100"/>
        </p:scale>
        <p:origin x="232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95B68-DC6A-4541-997C-F8897F913B6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72D96-0329-A94C-B3C7-3C7DB4D2A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62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2D96-0329-A94C-B3C7-3C7DB4D2AE3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9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987f3867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987f38677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a987f38677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958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987f3867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987f38677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a987f38677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987f3867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987f38677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a987f38677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987f3867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987f38677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987f38677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987f3867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987f38677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987f38677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58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987f3867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987f38677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987f38677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66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987f3867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987f38677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987f38677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27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987f3867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987f38677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987f38677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960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B5068-41C3-20D1-9B3C-BF1F6CFB4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B5DAA2-0C4E-6FE4-B6EB-FD8E00D88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1C2616-AB51-D483-79F5-8193B275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0D9B92-1099-A932-903B-A10E5BAE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F0A51-250C-A43A-89BA-AFC91C7F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32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24BC9-A75E-1E6B-9FA9-5935B5AC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2ABE31-B047-5FA7-2252-38ED48A86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87AF80-3441-5C1E-82CD-728846BC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1D429A-D59C-D98A-4313-FD73BB19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A9DAE4-2557-6F5B-7C0F-F4CB9133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83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48F2E4-CCA1-985B-9004-DB12605EB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B5D722-71F6-9AFD-EF57-516D021AB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4DBAB9-9DF5-D28B-4C79-01938B98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2BB4E6-1A91-C30D-3A09-834A2768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2DF046-A933-BD09-CAFF-BA6EA95D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65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B0E9C-0531-0946-2AD3-1AD1248C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30C83-253C-4E53-9681-3C945AB2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DE4194-71F8-60DD-3225-0E212856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04920-6BC2-1900-9996-04FFA51A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435F70-21CE-1FC2-F363-BDA02163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95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22706-BFD9-8783-CC0E-18008F05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16F5EB-D10B-F44A-381D-E0A9BEF4C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27325A-936F-E146-B6BF-5CAEFE6C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215198-AA17-D411-4205-A3507FDB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5BF306-E40D-FA90-3F30-BA22021A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31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17067-E975-D8F7-D2F5-37D04590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5F5C0-B009-8AC0-EF55-FBE5D36A4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18DB66-83AF-968F-B7B9-A2ED7A60A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B3ED3E-767F-5AB3-64CC-2DD9AA81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DABCF3-B094-5A90-37E5-5D8D8DC6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DA4C43-37F7-8356-67C9-EF633D8F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96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5C7D5-B399-51E1-E6E5-02AC060B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74FD79-9684-B8B7-84A8-2EC02103A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90CBAF-BDEA-C4CB-9008-F9937AAF3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4183EB7-1897-6512-3696-264594555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CE575E-3D74-DB75-C560-014A2CD8E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4AA9B1-6D08-845A-BC30-D075B73C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8A6DFF-2006-04F0-9662-AD9C5B5D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D6C768-D549-0633-16E9-5770A9A6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52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AE4C3-4936-774F-9D1D-943DC13A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B633E2-E50D-E72F-E19D-70E0528B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02AE72-0E15-15C0-96F2-9B6776AC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BA35CF-5839-A5DE-147C-29E9C123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7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7E3BA5-F454-C408-7466-75AEDA11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6ABC72-7E33-C3F0-34E9-0F58A339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7835AD-EE86-987A-D2DC-43CA7B59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37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CA93B-6728-5BE0-9C9E-988C97BF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14192A-2CD9-9193-F966-DCD549EF2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08E76E-9255-E8FD-AE33-D18D0F63E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6662E3-A2CB-BBB7-2A59-A8120C44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9E34F9-C846-6513-321B-AD7CC161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258BA1-C9BC-5CB6-C9E7-9232613B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05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65F77-0688-6031-181F-B4B0E0AB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819857-CC25-FF29-BFFB-56A8AAAB2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CDB596-DFCD-0E0E-570F-0E2DEEC55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870313-786B-60F5-33AF-6B8A986F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6FAEFF-C164-FD63-03D4-0DC920FA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878015-639A-3F9D-7A55-6BDFEE68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43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35F9B-BB3D-888C-9FD9-6048705D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CAC3CD-00BA-B94D-21F4-C858E10EE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E42D42-21AA-5BBF-8605-819616F66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BD0A-6C4C-D644-98B4-B84F826C76BA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DAAD05-0CDA-2026-2C26-585ECC0F5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D20786-4DC0-3713-68DC-6D46BB2D0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19694-1F83-3E4C-8C17-64379CF9A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07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-vo.ru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hyperlink" Target="https://xmas-hack.ru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JfjNf5xuTqL8P7t5LhdfQV-_8_5dYdtC#scrollTo=KdZPKdcvOIj_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xmasHackBot" TargetMode="External"/><Relationship Id="rId5" Type="http://schemas.openxmlformats.org/officeDocument/2006/relationships/hyperlink" Target="https://practicum.yandex.ru/blog/chto-takoe-boli-klienta/" TargetMode="External"/><Relationship Id="rId4" Type="http://schemas.openxmlformats.org/officeDocument/2006/relationships/hyperlink" Target="https://huggingface.co/Intel/neural-chat-7b-v3-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t.me/xmasHackBot" TargetMode="External"/><Relationship Id="rId4" Type="http://schemas.openxmlformats.org/officeDocument/2006/relationships/hyperlink" Target="https://colab.research.google.com/drive/1xAgKI081jlkOEptKg_gJGbI-CLf1yAHX?authuser=0#scrollTo=qvgNLLgfMq4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xAgKI081jlkOEptKg_gJGbI-CLf1yAHX?authuser=0#scrollTo=qvgNLLgfMq4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t.me/xmasHackBo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4FBCA299-E40B-4257-E91F-95E053E0C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32" y="4032477"/>
            <a:ext cx="4122198" cy="34290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4CF6CDE-938F-F40B-8DDE-431D9318D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91491"/>
              </p:ext>
            </p:extLst>
          </p:nvPr>
        </p:nvGraphicFramePr>
        <p:xfrm>
          <a:off x="1916948" y="840613"/>
          <a:ext cx="9449552" cy="2588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1200">
                  <a:extLst>
                    <a:ext uri="{9D8B030D-6E8A-4147-A177-3AD203B41FA5}">
                      <a16:colId xmlns:a16="http://schemas.microsoft.com/office/drawing/2014/main" val="2634258778"/>
                    </a:ext>
                  </a:extLst>
                </a:gridCol>
                <a:gridCol w="7268352">
                  <a:extLst>
                    <a:ext uri="{9D8B030D-6E8A-4147-A177-3AD203B41FA5}">
                      <a16:colId xmlns:a16="http://schemas.microsoft.com/office/drawing/2014/main" val="2329601027"/>
                    </a:ext>
                  </a:extLst>
                </a:gridCol>
              </a:tblGrid>
              <a:tr h="148930">
                <a:tc>
                  <a:txBody>
                    <a:bodyPr/>
                    <a:lstStyle/>
                    <a:p>
                      <a:pPr algn="l"/>
                      <a:r>
                        <a:rPr lang="ru-RU" sz="3200" b="0" dirty="0">
                          <a:solidFill>
                            <a:srgbClr val="00B0F0"/>
                          </a:solidFill>
                        </a:rPr>
                        <a:t>Трек:</a:t>
                      </a:r>
                      <a:endParaRPr lang="en-US" sz="3200" b="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Предсказание потребностей</a:t>
                      </a:r>
                      <a:br>
                        <a:rPr lang="en-US" sz="3200" dirty="0">
                          <a:solidFill>
                            <a:schemeClr val="bg1"/>
                          </a:solidFill>
                        </a:rPr>
                      </a:br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и болей клиентов</a:t>
                      </a:r>
                      <a:endParaRPr lang="ru-RU" sz="3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62268"/>
                  </a:ext>
                </a:extLst>
              </a:tr>
              <a:tr h="148930">
                <a:tc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E2BB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60457"/>
                  </a:ext>
                </a:extLst>
              </a:tr>
              <a:tr h="148930">
                <a:tc>
                  <a:txBody>
                    <a:bodyPr/>
                    <a:lstStyle/>
                    <a:p>
                      <a:pPr algn="l"/>
                      <a:r>
                        <a:rPr lang="ru-RU" sz="3200" b="0" dirty="0">
                          <a:solidFill>
                            <a:srgbClr val="00B0F0"/>
                          </a:solidFill>
                        </a:rPr>
                        <a:t>Команда:</a:t>
                      </a:r>
                      <a:endParaRPr lang="en-US" sz="3200" b="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rgbClr val="E2BB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91006"/>
                  </a:ext>
                </a:extLst>
              </a:tr>
              <a:tr h="148930">
                <a:tc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E2BB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38236"/>
                  </a:ext>
                </a:extLst>
              </a:tr>
              <a:tr h="148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dirty="0">
                          <a:solidFill>
                            <a:srgbClr val="00B0F0"/>
                          </a:solidFill>
                        </a:rPr>
                        <a:t>Заказчик:</a:t>
                      </a:r>
                      <a:endParaRPr lang="en-US" sz="3200" b="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rgbClr val="E2BB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54274"/>
                  </a:ext>
                </a:extLst>
              </a:tr>
            </a:tbl>
          </a:graphicData>
        </a:graphic>
      </p:graphicFrame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C9639C06-9956-4074-8EAE-2DBFCA218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65" y="4965700"/>
            <a:ext cx="1108392" cy="1387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F072D-DF73-435B-A8CC-9BAAFCC5B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885" y="2049081"/>
            <a:ext cx="4389307" cy="515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1AE448-ACEB-4C94-A566-B092D13D2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612" y="2837858"/>
            <a:ext cx="2217873" cy="559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6B1AFA-4595-42D0-8087-5FAA430FA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57563">
            <a:off x="5523827" y="2472919"/>
            <a:ext cx="1327614" cy="13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2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0D2B8D3-8FC2-4C3A-987F-12D0AACA18D3}"/>
              </a:ext>
            </a:extLst>
          </p:cNvPr>
          <p:cNvSpPr txBox="1">
            <a:spLocks/>
          </p:cNvSpPr>
          <p:nvPr/>
        </p:nvSpPr>
        <p:spPr>
          <a:xfrm>
            <a:off x="678543" y="721438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SDA </a:t>
            </a: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подход</a:t>
            </a:r>
          </a:p>
          <a:p>
            <a:pPr>
              <a:lnSpc>
                <a:spcPct val="80000"/>
              </a:lnSpc>
            </a:pP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8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retailrocket</a:t>
            </a:r>
            <a:r>
              <a:rPr lang="en-US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 recommender system dataset) </a:t>
            </a:r>
            <a:endParaRPr lang="ru-RU" sz="48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0202BFF-61F2-41DE-B828-6187AA24A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86165"/>
              </p:ext>
            </p:extLst>
          </p:nvPr>
        </p:nvGraphicFramePr>
        <p:xfrm>
          <a:off x="2013338" y="2512423"/>
          <a:ext cx="9099420" cy="2256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9111">
                  <a:extLst>
                    <a:ext uri="{9D8B030D-6E8A-4147-A177-3AD203B41FA5}">
                      <a16:colId xmlns:a16="http://schemas.microsoft.com/office/drawing/2014/main" val="1444293251"/>
                    </a:ext>
                  </a:extLst>
                </a:gridCol>
                <a:gridCol w="6360309">
                  <a:extLst>
                    <a:ext uri="{9D8B030D-6E8A-4147-A177-3AD203B41FA5}">
                      <a16:colId xmlns:a16="http://schemas.microsoft.com/office/drawing/2014/main" val="1763135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FFD77C"/>
                          </a:solidFill>
                          <a:latin typeface="Calibri (Body)"/>
                        </a:rPr>
                        <a:t>Источник:</a:t>
                      </a:r>
                      <a:endParaRPr lang="en-US" sz="2400" dirty="0">
                        <a:solidFill>
                          <a:srgbClr val="FFD77C"/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 err="1">
                          <a:solidFill>
                            <a:schemeClr val="lt1"/>
                          </a:solidFill>
                          <a:latin typeface="Calibri (Body)"/>
                          <a:ea typeface="Arial"/>
                          <a:cs typeface="Arial"/>
                          <a:sym typeface="Arial"/>
                        </a:rPr>
                        <a:t>ecommerce</a:t>
                      </a:r>
                      <a:r>
                        <a:rPr lang="ru-RU" sz="2400" dirty="0">
                          <a:solidFill>
                            <a:schemeClr val="lt1"/>
                          </a:solidFill>
                          <a:latin typeface="Calibri (Body)"/>
                          <a:ea typeface="Arial"/>
                          <a:cs typeface="Arial"/>
                          <a:sym typeface="Arial"/>
                        </a:rPr>
                        <a:t> веб-сайт</a:t>
                      </a:r>
                      <a:endParaRPr lang="en-US" sz="24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03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FFD77C"/>
                          </a:solidFill>
                          <a:latin typeface="Calibri (Body)"/>
                        </a:rPr>
                        <a:t>Период сбора:</a:t>
                      </a:r>
                      <a:endParaRPr lang="en-US" sz="2400" dirty="0">
                        <a:solidFill>
                          <a:srgbClr val="FFD77C"/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lt1"/>
                          </a:solidFill>
                          <a:latin typeface="Calibri (Body)"/>
                          <a:ea typeface="Arial"/>
                          <a:cs typeface="Arial"/>
                          <a:sym typeface="Arial"/>
                        </a:rPr>
                        <a:t>5 месяцев</a:t>
                      </a:r>
                      <a:endParaRPr lang="en-US" sz="24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018752"/>
                  </a:ext>
                </a:extLst>
              </a:tr>
              <a:tr h="3475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FFD77C"/>
                          </a:solidFill>
                          <a:latin typeface="Calibri (Body)"/>
                        </a:rPr>
                        <a:t>Содержание:</a:t>
                      </a:r>
                      <a:endParaRPr lang="en-US" sz="2400" dirty="0">
                        <a:solidFill>
                          <a:srgbClr val="FFD77C"/>
                        </a:solidFill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>
                          <a:solidFill>
                            <a:schemeClr val="lt1"/>
                          </a:solidFill>
                          <a:latin typeface="Calibri (Body)"/>
                          <a:ea typeface="Arial"/>
                          <a:cs typeface="Arial"/>
                          <a:sym typeface="Arial"/>
                        </a:rPr>
                        <a:t>информация о поведении посетителей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клики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добавление в корзину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транзакции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326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a987f38677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1822886"/>
            <a:ext cx="4780451" cy="42344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5CEE6DE-2580-470B-B048-668DB6ECF213}"/>
              </a:ext>
            </a:extLst>
          </p:cNvPr>
          <p:cNvSpPr txBox="1">
            <a:spLocks/>
          </p:cNvSpPr>
          <p:nvPr/>
        </p:nvSpPr>
        <p:spPr>
          <a:xfrm>
            <a:off x="678543" y="672403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SDA подход </a:t>
            </a:r>
          </a:p>
          <a:p>
            <a:pPr>
              <a:lnSpc>
                <a:spcPct val="80000"/>
              </a:lnSpc>
            </a:pP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(изучение поведения клиентов)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02D1C-B16F-4864-B816-EE7262882EA9}"/>
              </a:ext>
            </a:extLst>
          </p:cNvPr>
          <p:cNvSpPr txBox="1"/>
          <p:nvPr/>
        </p:nvSpPr>
        <p:spPr>
          <a:xfrm>
            <a:off x="1019175" y="6176825"/>
            <a:ext cx="1104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https://colab.research.google.com/drive/1JfjNf5xuTqL8P7t5LhdfQV-_8_5dYdtC#scrollTo=KdZPKdcvOIj_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782F8-01E2-454B-A1B5-B71C3286CDA4}"/>
              </a:ext>
            </a:extLst>
          </p:cNvPr>
          <p:cNvSpPr txBox="1"/>
          <p:nvPr/>
        </p:nvSpPr>
        <p:spPr>
          <a:xfrm>
            <a:off x="6316176" y="196750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D77C"/>
                </a:solidFill>
                <a:latin typeface="Calibri (Body)"/>
                <a:ea typeface="Arial"/>
                <a:cs typeface="Arial"/>
                <a:sym typeface="Arial"/>
              </a:rPr>
              <a:t>все покупатели, которые что-то купили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 (Body)"/>
                <a:ea typeface="Arial"/>
                <a:cs typeface="Arial"/>
                <a:sym typeface="Arial"/>
              </a:rPr>
              <a:t>3329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solidFill>
                <a:srgbClr val="008000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D77C"/>
                </a:solidFill>
                <a:latin typeface="Calibri (Body)"/>
                <a:ea typeface="Arial"/>
                <a:cs typeface="Arial"/>
                <a:sym typeface="Arial"/>
              </a:rPr>
              <a:t>все уникальные идентификаторы посетителей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 (Body)"/>
                <a:ea typeface="Arial"/>
                <a:cs typeface="Arial"/>
                <a:sym typeface="Arial"/>
              </a:rPr>
              <a:t>385378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solidFill>
                <a:srgbClr val="9CDCFE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D77C"/>
                </a:solidFill>
                <a:latin typeface="Calibri (Body)"/>
                <a:ea typeface="Arial"/>
                <a:cs typeface="Arial"/>
                <a:sym typeface="Arial"/>
              </a:rPr>
              <a:t>просмотры </a:t>
            </a:r>
            <a:r>
              <a:rPr lang="ru-RU" sz="1800" dirty="0" err="1">
                <a:solidFill>
                  <a:srgbClr val="FFD77C"/>
                </a:solidFill>
                <a:latin typeface="Calibri (Body)"/>
                <a:ea typeface="Arial"/>
                <a:cs typeface="Arial"/>
                <a:sym typeface="Arial"/>
              </a:rPr>
              <a:t>посетителaей</a:t>
            </a:r>
            <a:endParaRPr lang="ru-RU" sz="1800" dirty="0">
              <a:solidFill>
                <a:srgbClr val="FFD77C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 (Body)"/>
                <a:ea typeface="Arial"/>
                <a:cs typeface="Arial"/>
                <a:sym typeface="Arial"/>
              </a:rPr>
              <a:t>27820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solidFill>
                <a:srgbClr val="9CDCFE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D77C"/>
                </a:solidFill>
                <a:latin typeface="Calibri (Body)"/>
                <a:ea typeface="Arial"/>
                <a:cs typeface="Arial"/>
                <a:sym typeface="Arial"/>
              </a:rPr>
              <a:t>все, что уникальные посетители могут увидеть за мин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 (Body)"/>
                <a:ea typeface="Arial"/>
                <a:cs typeface="Arial"/>
                <a:sym typeface="Arial"/>
              </a:rPr>
              <a:t>3329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solidFill>
                <a:srgbClr val="9CDCFE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D77C"/>
                </a:solidFill>
                <a:latin typeface="Calibri (Body)"/>
                <a:ea typeface="Arial"/>
                <a:cs typeface="Arial"/>
                <a:sym typeface="Arial"/>
              </a:rPr>
              <a:t>все клики посетителей за сессию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 (Body)"/>
                <a:ea typeface="Arial"/>
                <a:cs typeface="Arial"/>
                <a:sym typeface="Arial"/>
              </a:rPr>
              <a:t>5831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179C35-2B9E-4C31-8420-6E0342C2F1EA}"/>
              </a:ext>
            </a:extLst>
          </p:cNvPr>
          <p:cNvSpPr txBox="1">
            <a:spLocks/>
          </p:cNvSpPr>
          <p:nvPr/>
        </p:nvSpPr>
        <p:spPr>
          <a:xfrm>
            <a:off x="678543" y="672403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SDA подход </a:t>
            </a:r>
          </a:p>
          <a:p>
            <a:pPr>
              <a:lnSpc>
                <a:spcPct val="80000"/>
              </a:lnSpc>
            </a:pP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(поведенческий анализ (</a:t>
            </a:r>
            <a:r>
              <a:rPr lang="ru-RU" sz="48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logreg</a:t>
            </a: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))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2B2B94-4AF3-4A90-8DE3-594002B56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924240"/>
              </p:ext>
            </p:extLst>
          </p:nvPr>
        </p:nvGraphicFramePr>
        <p:xfrm>
          <a:off x="1487487" y="2167466"/>
          <a:ext cx="9217025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9551">
                  <a:extLst>
                    <a:ext uri="{9D8B030D-6E8A-4147-A177-3AD203B41FA5}">
                      <a16:colId xmlns:a16="http://schemas.microsoft.com/office/drawing/2014/main" val="3926804779"/>
                    </a:ext>
                  </a:extLst>
                </a:gridCol>
                <a:gridCol w="6467474">
                  <a:extLst>
                    <a:ext uri="{9D8B030D-6E8A-4147-A177-3AD203B41FA5}">
                      <a16:colId xmlns:a16="http://schemas.microsoft.com/office/drawing/2014/main" val="3524831742"/>
                    </a:ext>
                  </a:extLst>
                </a:gridCol>
              </a:tblGrid>
              <a:tr h="10919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 dirty="0">
                          <a:solidFill>
                            <a:srgbClr val="FFD77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Метод:</a:t>
                      </a:r>
                      <a:r>
                        <a:rPr lang="ru-RU" sz="1800" dirty="0">
                          <a:solidFill>
                            <a:srgbClr val="9CDC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ru-RU" sz="1800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7160" marB="1371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Мы разделяем характеристики (отбрасываем </a:t>
                      </a:r>
                      <a:r>
                        <a:rPr lang="ru-RU" sz="1800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visitorid</a:t>
                      </a:r>
                      <a:r>
                        <a:rPr lang="ru-RU" sz="1800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поскольку это категориальные данные, и подсчет покупок) и цель (то есть купил ли посетитель что-то или нет)</a:t>
                      </a:r>
                    </a:p>
                  </a:txBody>
                  <a:tcPr marT="137160" marB="137160"/>
                </a:tc>
                <a:extLst>
                  <a:ext uri="{0D108BD9-81ED-4DB2-BD59-A6C34878D82A}">
                    <a16:rowId xmlns:a16="http://schemas.microsoft.com/office/drawing/2014/main" val="316086266"/>
                  </a:ext>
                </a:extLst>
              </a:tr>
              <a:tr h="682489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FFD77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Результаты:</a:t>
                      </a:r>
                      <a:r>
                        <a:rPr lang="ru-RU" sz="1800" dirty="0">
                          <a:solidFill>
                            <a:srgbClr val="9CDC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dirty="0"/>
                    </a:p>
                  </a:txBody>
                  <a:tcPr marT="137160" marB="1371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Точность модели в предсказании поведения пользователей на маркетплейсе 79.46%</a:t>
                      </a:r>
                    </a:p>
                  </a:txBody>
                  <a:tcPr marT="137160" marB="137160"/>
                </a:tc>
                <a:extLst>
                  <a:ext uri="{0D108BD9-81ED-4DB2-BD59-A6C34878D82A}">
                    <a16:rowId xmlns:a16="http://schemas.microsoft.com/office/drawing/2014/main" val="73739689"/>
                  </a:ext>
                </a:extLst>
              </a:tr>
              <a:tr h="887236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FFD77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Дальнейшая работа: </a:t>
                      </a:r>
                      <a:endParaRPr lang="en-US" dirty="0"/>
                    </a:p>
                  </a:txBody>
                  <a:tcPr marT="137160" marB="1371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Матчинг</a:t>
                      </a:r>
                      <a:r>
                        <a:rPr lang="ru-RU" sz="1800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болей с поведенческой моделью пользователя по группам продуктов предварительно не дал значимых результатов</a:t>
                      </a:r>
                    </a:p>
                  </a:txBody>
                  <a:tcPr marT="137160" marB="137160"/>
                </a:tc>
                <a:extLst>
                  <a:ext uri="{0D108BD9-81ED-4DB2-BD59-A6C34878D82A}">
                    <a16:rowId xmlns:a16="http://schemas.microsoft.com/office/drawing/2014/main" val="35960559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C95ECF-BEE2-46F4-A400-52A0BE1DD82E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LLM </a:t>
            </a:r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подход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81E0131-BEEC-4FF3-86AC-EEDF5EDB2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30809"/>
              </p:ext>
            </p:extLst>
          </p:nvPr>
        </p:nvGraphicFramePr>
        <p:xfrm>
          <a:off x="1315616" y="2506086"/>
          <a:ext cx="9752434" cy="2505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8423">
                  <a:extLst>
                    <a:ext uri="{9D8B030D-6E8A-4147-A177-3AD203B41FA5}">
                      <a16:colId xmlns:a16="http://schemas.microsoft.com/office/drawing/2014/main" val="2047078763"/>
                    </a:ext>
                  </a:extLst>
                </a:gridCol>
                <a:gridCol w="4204011">
                  <a:extLst>
                    <a:ext uri="{9D8B030D-6E8A-4147-A177-3AD203B41FA5}">
                      <a16:colId xmlns:a16="http://schemas.microsoft.com/office/drawing/2014/main" val="1589688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Цели: </a:t>
                      </a:r>
                    </a:p>
                  </a:txBody>
                  <a:tcPr>
                    <a:lnR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14B52"/>
                          </a:solidFill>
                        </a:rPr>
                        <a:t>Решения</a:t>
                      </a:r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: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0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0" indent="-45720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Сделать путь до выявления болей</a:t>
                      </a:r>
                      <a:br>
                        <a:rPr lang="ru-RU" sz="2000" dirty="0">
                          <a:solidFill>
                            <a:schemeClr val="bg1"/>
                          </a:solidFill>
                        </a:rPr>
                      </a:b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короче (сократить цикл </a:t>
                      </a:r>
                      <a:r>
                        <a:rPr lang="ru-RU" sz="2000" dirty="0" err="1">
                          <a:solidFill>
                            <a:schemeClr val="bg1"/>
                          </a:solidFill>
                        </a:rPr>
                        <a:t>CustDev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)  </a:t>
                      </a:r>
                      <a:br>
                        <a:rPr lang="ru-RU" sz="2000" dirty="0">
                          <a:solidFill>
                            <a:schemeClr val="bg1"/>
                          </a:solidFill>
                        </a:rPr>
                      </a:b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  <a:p>
                      <a:pPr marL="457200" lvl="0" indent="-45720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Сделать путь выявления болей </a:t>
                      </a:r>
                      <a:br>
                        <a:rPr lang="ru-RU" sz="2000" dirty="0">
                          <a:solidFill>
                            <a:schemeClr val="bg1"/>
                          </a:solidFill>
                        </a:rPr>
                      </a:br>
                      <a:r>
                        <a:rPr lang="ru-RU" sz="2000" dirty="0" err="1">
                          <a:solidFill>
                            <a:schemeClr val="bg1"/>
                          </a:solidFill>
                        </a:rPr>
                        <a:t>системнее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 (сократить ошибки с</a:t>
                      </a:r>
                      <a:br>
                        <a:rPr lang="ru-RU" sz="2000" dirty="0">
                          <a:solidFill>
                            <a:schemeClr val="bg1"/>
                          </a:solidFill>
                        </a:rPr>
                      </a:b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вязанные с человеческим фактором) </a:t>
                      </a:r>
                      <a:br>
                        <a:rPr lang="ru-RU" sz="2000" dirty="0">
                          <a:solidFill>
                            <a:schemeClr val="bg1"/>
                          </a:solidFill>
                        </a:rPr>
                      </a:b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  <a:p>
                      <a:pPr marL="457200" lvl="0" indent="-45720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Повысить доступность (</a:t>
                      </a:r>
                      <a:r>
                        <a:rPr lang="ru-RU" sz="2000" dirty="0" err="1">
                          <a:solidFill>
                            <a:schemeClr val="bg1"/>
                          </a:solidFill>
                        </a:rPr>
                        <a:t>мультиканальность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R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</a:rPr>
                        <a:t>Генеративная модель </a:t>
                      </a:r>
                      <a:r>
                        <a:rPr lang="ru-RU" sz="2000" u="sng" dirty="0">
                          <a:solidFill>
                            <a:srgbClr val="9CDCFE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Intel-</a:t>
                      </a:r>
                      <a:r>
                        <a:rPr lang="ru-RU" sz="2000" u="sng" dirty="0" err="1">
                          <a:solidFill>
                            <a:srgbClr val="9CDCFE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Mistral</a:t>
                      </a:r>
                      <a:br>
                        <a:rPr lang="ru-RU" sz="2000" u="sng" dirty="0">
                          <a:solidFill>
                            <a:srgbClr val="9CDCFE"/>
                          </a:solidFill>
                        </a:rPr>
                      </a:br>
                      <a:endParaRPr lang="ru-RU" sz="2000" u="sng" dirty="0">
                        <a:solidFill>
                          <a:srgbClr val="9CDCFE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ru-RU" sz="2000" dirty="0" err="1">
                          <a:solidFill>
                            <a:srgbClr val="FFFFFF"/>
                          </a:solidFill>
                        </a:rPr>
                        <a:t>Промт</a:t>
                      </a:r>
                      <a:r>
                        <a:rPr lang="ru-RU" sz="2000" dirty="0">
                          <a:solidFill>
                            <a:srgbClr val="FFFFFF"/>
                          </a:solidFill>
                        </a:rPr>
                        <a:t> на основе методики от </a:t>
                      </a:r>
                      <a:r>
                        <a:rPr lang="ru-RU" sz="2000" dirty="0" err="1">
                          <a:solidFill>
                            <a:srgbClr val="FF0000"/>
                          </a:solidFill>
                        </a:rPr>
                        <a:t>Y</a:t>
                      </a:r>
                      <a:r>
                        <a:rPr lang="ru-RU" sz="2000" u="sng" dirty="0" err="1">
                          <a:solidFill>
                            <a:srgbClr val="9CDCFE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andex.practicum</a:t>
                      </a:r>
                      <a:br>
                        <a:rPr lang="ru-RU" sz="2000" u="sng" dirty="0">
                          <a:solidFill>
                            <a:srgbClr val="9CDCFE"/>
                          </a:solidFill>
                        </a:rPr>
                      </a:br>
                      <a:endParaRPr lang="ru-RU" sz="2000" u="sng" dirty="0">
                        <a:solidFill>
                          <a:srgbClr val="9CDCFE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FFFFFF"/>
                          </a:solidFill>
                        </a:rPr>
                        <a:t>Чат-бот </a:t>
                      </a:r>
                      <a:r>
                        <a:rPr lang="ru-RU" sz="2000" u="sng" dirty="0">
                          <a:solidFill>
                            <a:srgbClr val="9CDCFE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Telegram</a:t>
                      </a:r>
                      <a:endParaRPr lang="ru-RU" sz="2000" dirty="0">
                        <a:solidFill>
                          <a:srgbClr val="9CDCFE"/>
                        </a:solidFill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670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9A227A4-7E43-49B2-A2D4-CF24D64D62E4}"/>
              </a:ext>
            </a:extLst>
          </p:cNvPr>
          <p:cNvSpPr txBox="1">
            <a:spLocks/>
          </p:cNvSpPr>
          <p:nvPr/>
        </p:nvSpPr>
        <p:spPr>
          <a:xfrm>
            <a:off x="799325" y="2950011"/>
            <a:ext cx="11392676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48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Промт</a:t>
            </a: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 на основе</a:t>
            </a:r>
          </a:p>
          <a:p>
            <a:pPr>
              <a:lnSpc>
                <a:spcPct val="80000"/>
              </a:lnSpc>
            </a:pPr>
            <a:r>
              <a:rPr lang="ru-RU" sz="4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методики от </a:t>
            </a:r>
          </a:p>
          <a:p>
            <a:pPr>
              <a:lnSpc>
                <a:spcPct val="80000"/>
              </a:lnSpc>
            </a:pPr>
            <a:r>
              <a:rPr lang="ru-RU" sz="48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Yandex.practicum</a:t>
            </a:r>
            <a:endParaRPr lang="ru-RU" sz="48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A2EF0-0249-412B-AB4B-5632F01C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94" y="1460564"/>
            <a:ext cx="5591781" cy="3936872"/>
          </a:xfrm>
          <a:prstGeom prst="rect">
            <a:avLst/>
          </a:prstGeom>
          <a:ln w="76200">
            <a:solidFill>
              <a:srgbClr val="FFD77C"/>
            </a:solidFill>
          </a:ln>
        </p:spPr>
      </p:pic>
    </p:spTree>
    <p:extLst>
      <p:ext uri="{BB962C8B-B14F-4D97-AF65-F5344CB8AC3E}">
        <p14:creationId xmlns:p14="http://schemas.microsoft.com/office/powerpoint/2010/main" val="303156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C95ECF-BEE2-46F4-A400-52A0BE1DD82E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LLM </a:t>
            </a:r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подход (чат-бот)</a:t>
            </a:r>
          </a:p>
        </p:txBody>
      </p:sp>
      <p:sp>
        <p:nvSpPr>
          <p:cNvPr id="6" name="Google Shape;175;p9">
            <a:extLst>
              <a:ext uri="{FF2B5EF4-FFF2-40B4-BE49-F238E27FC236}">
                <a16:creationId xmlns:a16="http://schemas.microsoft.com/office/drawing/2014/main" id="{DDC0BD9B-17D8-4254-A851-D4AB2BBC7234}"/>
              </a:ext>
            </a:extLst>
          </p:cNvPr>
          <p:cNvSpPr txBox="1"/>
          <p:nvPr/>
        </p:nvSpPr>
        <p:spPr>
          <a:xfrm>
            <a:off x="849975" y="1378966"/>
            <a:ext cx="9048600" cy="547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pandas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pd</a:t>
            </a:r>
            <a:endParaRPr sz="550" dirty="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transformers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AutoModelForSequenceClassification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AutoTokenizer</a:t>
            </a:r>
            <a:endParaRPr sz="550" dirty="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endParaRPr sz="550" dirty="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Загружаем модель</a:t>
            </a:r>
            <a:endParaRPr sz="5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AutoModelForSequenceClassification</a:t>
            </a:r>
            <a:r>
              <a:rPr lang="ru-RU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from_pretrained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intel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/neural-chat-7b-v3-1'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num_labels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tokenizer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AutoTokenizer</a:t>
            </a:r>
            <a:r>
              <a:rPr lang="ru-RU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from_pretrained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intel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/neural-chat-7b-v3-1'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функция генерации рекомендаций</a:t>
            </a:r>
            <a:endParaRPr sz="5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generate_recommendations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tokenizer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return_tensors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pt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finance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efficiency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purchase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support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5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ru-RU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]]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input_ids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likelihoods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predictions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likelihood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likelihoods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]}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endParaRPr sz="5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endParaRPr lang="ru-RU" sz="5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тест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'finance'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Клиент хочет сэкономить на доставке, выбирая пункт выдачи.'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efficiency'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Клиент хочет продукт и сэкономить время и деньги'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Ферма трейдинговых чат-ботов.'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generate_recommendations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Вывод рекомендаций в виде таблицы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pandas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pd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pd</a:t>
            </a:r>
            <a:r>
              <a:rPr lang="en-US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-US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from_dict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5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Дополнительный тест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'purchase process'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Клиент беспокоится о безопасности онлайн-оплаты и удобстве выбора времени доставки.'</a:t>
            </a: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support'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Клиент опасается недостаточной технической поддержки после покупки продукта.'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Продажа манго через маркет-</a:t>
            </a:r>
            <a:r>
              <a:rPr lang="ru-RU" sz="5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плейс</a:t>
            </a:r>
            <a:r>
              <a:rPr lang="ru-RU" sz="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.'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generate_recommendations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df_2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pd</a:t>
            </a:r>
            <a:r>
              <a:rPr lang="en-US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-US" sz="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from_dict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df_2</a:t>
            </a:r>
            <a:r>
              <a:rPr lang="en-US" sz="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550" dirty="0"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176;p9">
            <a:extLst>
              <a:ext uri="{FF2B5EF4-FFF2-40B4-BE49-F238E27FC236}">
                <a16:creationId xmlns:a16="http://schemas.microsoft.com/office/drawing/2014/main" id="{6CC40685-2039-4B14-92A3-92B53B09A0AA}"/>
              </a:ext>
            </a:extLst>
          </p:cNvPr>
          <p:cNvSpPr txBox="1"/>
          <p:nvPr/>
        </p:nvSpPr>
        <p:spPr>
          <a:xfrm>
            <a:off x="7797800" y="3895766"/>
            <a:ext cx="4005943" cy="24006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D77C"/>
                </a:solidFill>
                <a:latin typeface="Calibri"/>
                <a:ea typeface="Calibri"/>
                <a:cs typeface="Calibri"/>
                <a:sym typeface="Calibri"/>
              </a:rPr>
              <a:t>МОДЕЛЬ:</a:t>
            </a:r>
            <a:r>
              <a:rPr lang="ru-RU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u="sng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https://colab.research.google.com/drive/1xAgKI081jlkOEptKg_gJGbI-CLf1yAHX?authuser=0#scrollTo=qvgNLLgfMq4x</a:t>
            </a:r>
            <a:r>
              <a:rPr lang="ru-RU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>
              <a:solidFill>
                <a:srgbClr val="9CDC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D77C"/>
                </a:solidFill>
                <a:latin typeface="Calibri"/>
                <a:ea typeface="Calibri"/>
                <a:cs typeface="Calibri"/>
                <a:sym typeface="Calibri"/>
              </a:rPr>
              <a:t>ЧАТ-БОТ: </a:t>
            </a:r>
            <a:endParaRPr dirty="0">
              <a:solidFill>
                <a:srgbClr val="FFD7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https://t.me/xmasHackBot</a:t>
            </a:r>
            <a:r>
              <a:rPr lang="ru-RU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C4558-B2E7-4550-BA46-C55F23B8F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732" y="1909837"/>
            <a:ext cx="1585686" cy="15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6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924D84-FF48-4D16-A94E-D3DC13B606BB}"/>
              </a:ext>
            </a:extLst>
          </p:cNvPr>
          <p:cNvSpPr txBox="1"/>
          <p:nvPr/>
        </p:nvSpPr>
        <p:spPr>
          <a:xfrm>
            <a:off x="0" y="2086655"/>
            <a:ext cx="8877299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600" b="0" kern="1200" dirty="0">
                <a:solidFill>
                  <a:schemeClr val="bg1"/>
                </a:solidFill>
                <a:latin typeface="Calibri (Body)"/>
                <a:ea typeface="Roboto" panose="02000000000000000000" pitchFamily="2" charset="0"/>
                <a:cs typeface="Roboto" panose="02000000000000000000" pitchFamily="2" charset="0"/>
              </a:rPr>
              <a:t>Делать нужно </a:t>
            </a:r>
            <a:r>
              <a:rPr lang="ru-RU" sz="3600" dirty="0">
                <a:solidFill>
                  <a:srgbClr val="00B0F0"/>
                </a:solidFill>
                <a:latin typeface="Calibri (Body)"/>
                <a:ea typeface="Roboto" panose="02000000000000000000" pitchFamily="2" charset="0"/>
                <a:cs typeface="Roboto" panose="02000000000000000000" pitchFamily="2" charset="0"/>
              </a:rPr>
              <a:t>бизнес</a:t>
            </a:r>
            <a:r>
              <a:rPr lang="ru-RU" sz="3600" dirty="0">
                <a:solidFill>
                  <a:schemeClr val="bg1"/>
                </a:solidFill>
                <a:latin typeface="Calibri (Body)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algn="ctr">
              <a:lnSpc>
                <a:spcPct val="80000"/>
              </a:lnSpc>
            </a:pPr>
            <a:r>
              <a:rPr lang="ru-RU" sz="3600" dirty="0">
                <a:solidFill>
                  <a:schemeClr val="bg1"/>
                </a:solidFill>
                <a:latin typeface="Calibri (Body)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sz="3600" b="0" kern="1200" dirty="0">
                <a:solidFill>
                  <a:schemeClr val="bg1"/>
                </a:solidFill>
                <a:latin typeface="Calibri (Body)"/>
                <a:ea typeface="Roboto" panose="02000000000000000000" pitchFamily="2" charset="0"/>
                <a:cs typeface="Roboto" panose="02000000000000000000" pitchFamily="2" charset="0"/>
              </a:rPr>
              <a:t>не продукт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A0190-76CF-46D5-B8D0-9606050C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05" y="3429000"/>
            <a:ext cx="2860450" cy="1406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0B121-CFDA-4B15-989A-A85B9DD8925D}"/>
              </a:ext>
            </a:extLst>
          </p:cNvPr>
          <p:cNvSpPr txBox="1"/>
          <p:nvPr/>
        </p:nvSpPr>
        <p:spPr>
          <a:xfrm>
            <a:off x="4821555" y="3547915"/>
            <a:ext cx="7370445" cy="118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4400" b="0" kern="1200" dirty="0">
                <a:solidFill>
                  <a:srgbClr val="FFD77C"/>
                </a:solidFill>
                <a:latin typeface="Calibri (Body)"/>
                <a:ea typeface="Roboto" panose="02000000000000000000" pitchFamily="2" charset="0"/>
                <a:cs typeface="Roboto" panose="02000000000000000000" pitchFamily="2" charset="0"/>
              </a:rPr>
              <a:t>С новым</a:t>
            </a:r>
          </a:p>
          <a:p>
            <a:pPr>
              <a:lnSpc>
                <a:spcPct val="80000"/>
              </a:lnSpc>
            </a:pPr>
            <a:r>
              <a:rPr lang="ru-RU" sz="4400" dirty="0">
                <a:solidFill>
                  <a:srgbClr val="FFD77C"/>
                </a:solidFill>
                <a:latin typeface="Calibri (Body)"/>
                <a:ea typeface="Roboto" panose="02000000000000000000" pitchFamily="2" charset="0"/>
              </a:rPr>
              <a:t>Годом!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F185C-81FE-4F53-9D85-B87471DE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05" y="1203326"/>
            <a:ext cx="3517094" cy="49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6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C95ECF-BEE2-46F4-A400-52A0BE1DD82E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LLM </a:t>
            </a:r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подход (чат-бот)</a:t>
            </a:r>
          </a:p>
        </p:txBody>
      </p:sp>
      <p:sp>
        <p:nvSpPr>
          <p:cNvPr id="6" name="Google Shape;175;p9">
            <a:extLst>
              <a:ext uri="{FF2B5EF4-FFF2-40B4-BE49-F238E27FC236}">
                <a16:creationId xmlns:a16="http://schemas.microsoft.com/office/drawing/2014/main" id="{DDC0BD9B-17D8-4254-A851-D4AB2BBC7234}"/>
              </a:ext>
            </a:extLst>
          </p:cNvPr>
          <p:cNvSpPr txBox="1"/>
          <p:nvPr/>
        </p:nvSpPr>
        <p:spPr>
          <a:xfrm>
            <a:off x="849975" y="1510389"/>
            <a:ext cx="9048600" cy="4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pandas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pd</a:t>
            </a:r>
            <a:endParaRPr sz="950" dirty="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transformers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AutoModelForSequenceClassification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AutoTokenizer</a:t>
            </a:r>
            <a:endParaRPr sz="950" dirty="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endParaRPr sz="950" dirty="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Загружаем модель</a:t>
            </a:r>
            <a:endParaRPr sz="9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AutoModelForSequenceClassification</a:t>
            </a:r>
            <a:r>
              <a:rPr lang="ru-RU" sz="9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9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from_pretrained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intel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/neural-chat-7b-v3-1'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num_labels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tokenizer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AutoTokenizer</a:t>
            </a:r>
            <a:r>
              <a:rPr lang="ru-RU" sz="9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9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from_pretrained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intel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/neural-chat-7b-v3-1'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функция генерации рекомендаций</a:t>
            </a:r>
            <a:endParaRPr sz="9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generate_recommendations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tokenizer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product_description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return_tensors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pt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finance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9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efficiency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9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purchase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9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support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9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9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ru-RU" sz="9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9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client_concerns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9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]]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input_ids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likelihoods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outputs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predictions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9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likelihood</a:t>
            </a:r>
            <a:r>
              <a:rPr lang="ru-RU" sz="9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likelihoods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-RU" sz="9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]}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concerns</a:t>
            </a:r>
            <a:endParaRPr sz="9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9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9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9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recommendations</a:t>
            </a:r>
            <a:endParaRPr sz="9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176;p9">
            <a:extLst>
              <a:ext uri="{FF2B5EF4-FFF2-40B4-BE49-F238E27FC236}">
                <a16:creationId xmlns:a16="http://schemas.microsoft.com/office/drawing/2014/main" id="{6CC40685-2039-4B14-92A3-92B53B09A0AA}"/>
              </a:ext>
            </a:extLst>
          </p:cNvPr>
          <p:cNvSpPr txBox="1"/>
          <p:nvPr/>
        </p:nvSpPr>
        <p:spPr>
          <a:xfrm>
            <a:off x="7721600" y="3669661"/>
            <a:ext cx="4005943" cy="24006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D77C"/>
                </a:solidFill>
                <a:latin typeface="Calibri"/>
                <a:ea typeface="Calibri"/>
                <a:cs typeface="Calibri"/>
                <a:sym typeface="Calibri"/>
              </a:rPr>
              <a:t>МОДЕЛЬ:</a:t>
            </a:r>
            <a:r>
              <a:rPr lang="ru-RU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u="sng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https://colab.research.google.com/drive/1xAgKI081jlkOEptKg_gJGbI-CLf1yAHX?authuser=0#scrollTo=qvgNLLgfMq4x</a:t>
            </a:r>
            <a:r>
              <a:rPr lang="ru-RU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>
              <a:solidFill>
                <a:srgbClr val="9CDC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D77C"/>
                </a:solidFill>
                <a:latin typeface="Calibri"/>
                <a:ea typeface="Calibri"/>
                <a:cs typeface="Calibri"/>
                <a:sym typeface="Calibri"/>
              </a:rPr>
              <a:t>ЧАТ-БОТ: </a:t>
            </a:r>
            <a:endParaRPr dirty="0">
              <a:solidFill>
                <a:srgbClr val="FFD7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https://t.me/xmasHackBot</a:t>
            </a:r>
            <a:r>
              <a:rPr lang="ru-RU" dirty="0">
                <a:solidFill>
                  <a:srgbClr val="9CDCF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C4558-B2E7-4550-BA46-C55F23B8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732" y="1748474"/>
            <a:ext cx="1585686" cy="15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05C665-2F2D-4E1D-9193-0FEE0B86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956" y="1111755"/>
            <a:ext cx="2114194" cy="224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42F817-A845-475F-97DE-89E786906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971" y="4452304"/>
            <a:ext cx="1781911" cy="310324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E9650D-53D1-411D-B174-302A93E85D77}"/>
              </a:ext>
            </a:extLst>
          </p:cNvPr>
          <p:cNvGrpSpPr/>
          <p:nvPr/>
        </p:nvGrpSpPr>
        <p:grpSpPr>
          <a:xfrm>
            <a:off x="7070488" y="1224767"/>
            <a:ext cx="2171623" cy="2168230"/>
            <a:chOff x="7210188" y="1224767"/>
            <a:chExt cx="2171623" cy="21682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3D7B1F-EE31-4329-8A27-E6A90703B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10188" y="1224767"/>
              <a:ext cx="2171623" cy="21682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D8567-4B54-4278-86FA-6D7D56EE7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6770" y="1631655"/>
              <a:ext cx="1398460" cy="139846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8C9A86-586D-4F38-9CAD-202543E686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38" y="1542755"/>
            <a:ext cx="1398460" cy="1398460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D4F99E8-5E53-4569-8C14-ED78365E0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70005"/>
              </p:ext>
            </p:extLst>
          </p:nvPr>
        </p:nvGraphicFramePr>
        <p:xfrm>
          <a:off x="2575119" y="3429000"/>
          <a:ext cx="7041762" cy="2574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3215">
                  <a:extLst>
                    <a:ext uri="{9D8B030D-6E8A-4147-A177-3AD203B41FA5}">
                      <a16:colId xmlns:a16="http://schemas.microsoft.com/office/drawing/2014/main" val="3296333903"/>
                    </a:ext>
                  </a:extLst>
                </a:gridCol>
                <a:gridCol w="405178">
                  <a:extLst>
                    <a:ext uri="{9D8B030D-6E8A-4147-A177-3AD203B41FA5}">
                      <a16:colId xmlns:a16="http://schemas.microsoft.com/office/drawing/2014/main" val="1550568506"/>
                    </a:ext>
                  </a:extLst>
                </a:gridCol>
                <a:gridCol w="3053369">
                  <a:extLst>
                    <a:ext uri="{9D8B030D-6E8A-4147-A177-3AD203B41FA5}">
                      <a16:colId xmlns:a16="http://schemas.microsoft.com/office/drawing/2014/main" val="103096830"/>
                    </a:ext>
                  </a:extLst>
                </a:gridCol>
              </a:tblGrid>
              <a:tr h="10644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D77C"/>
                          </a:solidFill>
                        </a:rPr>
                        <a:t>Иван Шмелев </a:t>
                      </a:r>
                      <a:r>
                        <a:rPr lang="en-US" sz="2400" b="1" dirty="0">
                          <a:solidFill>
                            <a:srgbClr val="FFD77C"/>
                          </a:solidFill>
                        </a:rPr>
                        <a:t>(Ivano)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D77C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FFD77C"/>
                          </a:solidFill>
                        </a:rPr>
                        <a:t>Андрей Носов</a:t>
                      </a:r>
                      <a:endParaRPr lang="en-US" sz="2400" b="1" dirty="0">
                        <a:solidFill>
                          <a:srgbClr val="FFD77C"/>
                        </a:solidFill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99064393"/>
                  </a:ext>
                </a:extLst>
              </a:tr>
              <a:tr h="106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К.т.н.</a:t>
                      </a:r>
                      <a:r>
                        <a:rPr lang="en-US" sz="2400" dirty="0">
                          <a:solidFill>
                            <a:srgbClr val="FFD77C"/>
                          </a:solidFill>
                        </a:rPr>
                        <a:t>, MBA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К.т.н.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22077289"/>
                  </a:ext>
                </a:extLst>
              </a:tr>
              <a:tr h="70866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40857811"/>
                  </a:ext>
                </a:extLst>
              </a:tr>
              <a:tr h="17243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Тот самый известный</a:t>
                      </a:r>
                      <a:br>
                        <a:rPr lang="ru-RU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ru-RU" sz="2400" dirty="0" err="1">
                          <a:solidFill>
                            <a:schemeClr val="bg1"/>
                          </a:solidFill>
                        </a:rPr>
                        <a:t>Продакт</a:t>
                      </a: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 в России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80000"/>
                        </a:lnSpc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AI/NLP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80000"/>
                        </a:lnSpc>
                      </a:pPr>
                      <a:r>
                        <a:rPr lang="ru-RU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визионер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93413284"/>
                  </a:ext>
                </a:extLst>
              </a:tr>
              <a:tr h="5322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518554117"/>
                  </a:ext>
                </a:extLst>
              </a:tr>
              <a:tr h="257586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ivanodigital@gmail.com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+7 (966) 330-6633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@ivanodigital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letun82@mail.ru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+7 (961) 757-6604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@parallelnominded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97087433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1AE72E35-0D80-4BAE-B9AB-1E52DA4A7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19812">
            <a:off x="-881788" y="-882744"/>
            <a:ext cx="3330588" cy="37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CAFBA-C572-7B16-DEE7-50CD8DC4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2" y="452211"/>
            <a:ext cx="11513457" cy="766989"/>
          </a:xfrm>
        </p:spPr>
        <p:txBody>
          <a:bodyPr>
            <a:noAutofit/>
          </a:bodyPr>
          <a:lstStyle/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Целеполагание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814B9E2-7394-30B7-B072-1E959FF0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38999"/>
              </p:ext>
            </p:extLst>
          </p:nvPr>
        </p:nvGraphicFramePr>
        <p:xfrm>
          <a:off x="921390" y="1672046"/>
          <a:ext cx="9724841" cy="3086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605">
                  <a:extLst>
                    <a:ext uri="{9D8B030D-6E8A-4147-A177-3AD203B41FA5}">
                      <a16:colId xmlns:a16="http://schemas.microsoft.com/office/drawing/2014/main" val="802763060"/>
                    </a:ext>
                  </a:extLst>
                </a:gridCol>
                <a:gridCol w="6295417">
                  <a:extLst>
                    <a:ext uri="{9D8B030D-6E8A-4147-A177-3AD203B41FA5}">
                      <a16:colId xmlns:a16="http://schemas.microsoft.com/office/drawing/2014/main" val="2509539778"/>
                    </a:ext>
                  </a:extLst>
                </a:gridCol>
                <a:gridCol w="1772819">
                  <a:extLst>
                    <a:ext uri="{9D8B030D-6E8A-4147-A177-3AD203B41FA5}">
                      <a16:colId xmlns:a16="http://schemas.microsoft.com/office/drawing/2014/main" val="4009520070"/>
                    </a:ext>
                  </a:extLst>
                </a:gridCol>
              </a:tblGrid>
              <a:tr h="472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rgbClr val="FFD77C"/>
                          </a:solidFill>
                          <a:latin typeface="+mn-lt"/>
                          <a:ea typeface="+mn-ea"/>
                          <a:cs typeface="+mn-cs"/>
                        </a:rPr>
                        <a:t>Бизнес:</a:t>
                      </a:r>
                    </a:p>
                  </a:txBody>
                  <a:tcPr marT="73152" marB="73152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Комиссия за транзакции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73152" marB="7315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22530"/>
                  </a:ext>
                </a:extLst>
              </a:tr>
              <a:tr h="472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rgbClr val="FFD77C"/>
                          </a:solidFill>
                          <a:latin typeface="+mn-lt"/>
                          <a:ea typeface="+mn-ea"/>
                          <a:cs typeface="+mn-cs"/>
                        </a:rPr>
                        <a:t>Цель:</a:t>
                      </a:r>
                      <a:endParaRPr lang="en-US" sz="2400" b="1" kern="1200" dirty="0">
                        <a:solidFill>
                          <a:srgbClr val="FFD77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3152" marB="73152"/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Одним из первых выявлять потребности клиентов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Максимизировать эффект от запуска новых продуктов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Минимизировать затраты и срок разработки продуктов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73152" marB="7315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4123"/>
                  </a:ext>
                </a:extLst>
              </a:tr>
              <a:tr h="472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rgbClr val="FFD77C"/>
                          </a:solidFill>
                          <a:latin typeface="+mn-lt"/>
                          <a:ea typeface="+mn-ea"/>
                          <a:cs typeface="+mn-cs"/>
                        </a:rPr>
                        <a:t>Метрики:</a:t>
                      </a:r>
                      <a:endParaRPr lang="en-US" sz="2400" b="1" kern="1200" dirty="0">
                        <a:solidFill>
                          <a:srgbClr val="FFD77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3152" marB="73152"/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to-Market</a:t>
                      </a: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Объем транзакций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Доля дохода от нефинансовых услуг</a:t>
                      </a:r>
                      <a:endParaRPr lang="en-US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3152" marB="7315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4003"/>
                  </a:ext>
                </a:extLst>
              </a:tr>
              <a:tr h="472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rgbClr val="FFD77C"/>
                          </a:solidFill>
                          <a:latin typeface="+mn-lt"/>
                          <a:ea typeface="+mn-ea"/>
                          <a:cs typeface="+mn-cs"/>
                        </a:rPr>
                        <a:t>Задачи:</a:t>
                      </a:r>
                      <a:endParaRPr lang="en-US" sz="2400" b="1" kern="1200" dirty="0">
                        <a:solidFill>
                          <a:srgbClr val="FFD77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3152" marB="7315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rgbClr val="014B52"/>
                          </a:solidFill>
                          <a:latin typeface="+mn-lt"/>
                          <a:ea typeface="+mn-ea"/>
                          <a:cs typeface="+mn-cs"/>
                        </a:rPr>
                        <a:t>Разработать модель выявления потребностей</a:t>
                      </a:r>
                    </a:p>
                  </a:txBody>
                  <a:tcPr marT="73152" marB="73152">
                    <a:solidFill>
                      <a:srgbClr val="FFD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ru-RU" sz="2400" kern="1200" dirty="0">
                        <a:solidFill>
                          <a:srgbClr val="014B5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3152" marB="7315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23157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163B5A-4971-463A-8B25-C66D1CC5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8062">
            <a:off x="9708144" y="3833184"/>
            <a:ext cx="2397647" cy="34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CAFBA-C572-7B16-DEE7-50CD8DC4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2" y="452211"/>
            <a:ext cx="11513457" cy="766989"/>
          </a:xfrm>
        </p:spPr>
        <p:txBody>
          <a:bodyPr>
            <a:noAutofit/>
          </a:bodyPr>
          <a:lstStyle/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Выживание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4E2B59-5F30-42AC-8EFB-E41BC9276756}"/>
              </a:ext>
            </a:extLst>
          </p:cNvPr>
          <p:cNvGrpSpPr/>
          <p:nvPr/>
        </p:nvGrpSpPr>
        <p:grpSpPr>
          <a:xfrm>
            <a:off x="1225158" y="1450925"/>
            <a:ext cx="3553651" cy="4851400"/>
            <a:chOff x="1096797" y="1290012"/>
            <a:chExt cx="3553651" cy="4851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E3B581-AC15-41DC-8F15-C769A167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797" y="1290012"/>
              <a:ext cx="3553651" cy="485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103E29-ABBD-40D4-99E6-5C34E34A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00096">
              <a:off x="1915432" y="4159575"/>
              <a:ext cx="2417641" cy="19485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2D8CCD-D8DA-49E3-B7C8-50F42066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986341">
              <a:off x="2337093" y="3172556"/>
              <a:ext cx="1386946" cy="13869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CBCF31-0484-496F-A900-EEC9C501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846" y="2416861"/>
              <a:ext cx="1066994" cy="10606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554BA-9A53-48DB-B8C7-3E579A8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6584" y="1290012"/>
              <a:ext cx="2012143" cy="210332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5622BE-B7EA-45DB-9618-2698CE049D3C}"/>
              </a:ext>
            </a:extLst>
          </p:cNvPr>
          <p:cNvSpPr txBox="1"/>
          <p:nvPr/>
        </p:nvSpPr>
        <p:spPr>
          <a:xfrm>
            <a:off x="5850748" y="3244942"/>
            <a:ext cx="6341251" cy="157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>
                <a:solidFill>
                  <a:srgbClr val="FFD77C"/>
                </a:solidFill>
              </a:rPr>
              <a:t>Метод </a:t>
            </a:r>
            <a:r>
              <a:rPr lang="en-US" sz="2400" dirty="0">
                <a:solidFill>
                  <a:srgbClr val="FFD77C"/>
                </a:solidFill>
              </a:rPr>
              <a:t>#1</a:t>
            </a:r>
            <a:r>
              <a:rPr lang="ru-RU" sz="2400" dirty="0">
                <a:solidFill>
                  <a:srgbClr val="FFD77C"/>
                </a:solidFill>
              </a:rPr>
              <a:t>: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Копировать</a:t>
            </a: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>
                <a:solidFill>
                  <a:srgbClr val="FFD77C"/>
                </a:solidFill>
              </a:rPr>
              <a:t>Метод </a:t>
            </a:r>
            <a:r>
              <a:rPr lang="en-US" sz="2400" dirty="0">
                <a:solidFill>
                  <a:srgbClr val="FFD77C"/>
                </a:solidFill>
              </a:rPr>
              <a:t>#2</a:t>
            </a:r>
            <a:r>
              <a:rPr lang="ru-RU" sz="2400" dirty="0">
                <a:solidFill>
                  <a:srgbClr val="FFD77C"/>
                </a:solidFill>
              </a:rPr>
              <a:t>: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Бежать быстрей других</a:t>
            </a: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ru-RU" sz="2400" dirty="0">
                <a:solidFill>
                  <a:srgbClr val="FFD77C"/>
                </a:solidFill>
              </a:rPr>
              <a:t>Метод </a:t>
            </a:r>
            <a:r>
              <a:rPr lang="en-US" sz="2400" dirty="0">
                <a:solidFill>
                  <a:srgbClr val="FFD77C"/>
                </a:solidFill>
              </a:rPr>
              <a:t>#</a:t>
            </a:r>
            <a:r>
              <a:rPr lang="ru-RU" sz="2400" dirty="0">
                <a:solidFill>
                  <a:srgbClr val="FFD77C"/>
                </a:solidFill>
              </a:rPr>
              <a:t>3: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Занять узкую нишу</a:t>
            </a:r>
          </a:p>
        </p:txBody>
      </p:sp>
    </p:spTree>
    <p:extLst>
      <p:ext uri="{BB962C8B-B14F-4D97-AF65-F5344CB8AC3E}">
        <p14:creationId xmlns:p14="http://schemas.microsoft.com/office/powerpoint/2010/main" val="190687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45B2A-E656-4748-83D5-1053F6F6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163" y="2482076"/>
            <a:ext cx="2559181" cy="712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41FB1-074A-4B5A-B9BD-617F7BAC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9" y="2482076"/>
            <a:ext cx="4361791" cy="80307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5626619-2DF5-4868-853E-159ED9730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87914"/>
              </p:ext>
            </p:extLst>
          </p:nvPr>
        </p:nvGraphicFramePr>
        <p:xfrm>
          <a:off x="2612572" y="3606447"/>
          <a:ext cx="8331200" cy="976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7067">
                  <a:extLst>
                    <a:ext uri="{9D8B030D-6E8A-4147-A177-3AD203B41FA5}">
                      <a16:colId xmlns:a16="http://schemas.microsoft.com/office/drawing/2014/main" val="2603895816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765149400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837168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Долго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Затратно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Скучно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Эффективно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Доступно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Мотивировано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13331"/>
                  </a:ext>
                </a:extLst>
              </a:tr>
            </a:tbl>
          </a:graphicData>
        </a:graphic>
      </p:graphicFrame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AA0E61C-7E46-4F7B-B7C7-3086E5855F2C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Новшество: </a:t>
            </a:r>
            <a:r>
              <a:rPr lang="en-US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MIX</a:t>
            </a:r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 подход</a:t>
            </a:r>
          </a:p>
        </p:txBody>
      </p:sp>
    </p:spTree>
    <p:extLst>
      <p:ext uri="{BB962C8B-B14F-4D97-AF65-F5344CB8AC3E}">
        <p14:creationId xmlns:p14="http://schemas.microsoft.com/office/powerpoint/2010/main" val="41443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49ADCEF-5F66-4A8A-969B-ECF5AB340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88939"/>
              </p:ext>
            </p:extLst>
          </p:nvPr>
        </p:nvGraphicFramePr>
        <p:xfrm>
          <a:off x="815521" y="1822752"/>
          <a:ext cx="10560957" cy="28968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0757">
                  <a:extLst>
                    <a:ext uri="{9D8B030D-6E8A-4147-A177-3AD203B41FA5}">
                      <a16:colId xmlns:a16="http://schemas.microsoft.com/office/drawing/2014/main" val="1291513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7451192"/>
                    </a:ext>
                  </a:extLst>
                </a:gridCol>
                <a:gridCol w="5201920">
                  <a:extLst>
                    <a:ext uri="{9D8B030D-6E8A-4147-A177-3AD203B41FA5}">
                      <a16:colId xmlns:a16="http://schemas.microsoft.com/office/drawing/2014/main" val="1107883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Аналитика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Хакинг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05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отслеживает все публикации по конкурентам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Алгоритм, отслеживает у конкурентов обновления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APP/WEB</a:t>
                      </a: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отслеживает появление новых вакансий у конкурентов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Договориться с инсайдерами </a:t>
                      </a:r>
                      <a:b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у конкурентов, которые будут информировать, что сейчас разрабатывается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Отдельная продуктовая команда быстрого реагирования, цель которой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copycat 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лучшие практики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78681"/>
                  </a:ext>
                </a:extLst>
              </a:tr>
            </a:tbl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8122DF7-6FA7-4AF0-ABD6-9440CD6E9D8D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Метод: Копирование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3335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EAD5EFA-E3C4-4BA9-8B71-B0F19FA902E0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Метод: Скорость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C358C9EF-29CD-4391-B9A6-E5F508036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27684"/>
              </p:ext>
            </p:extLst>
          </p:nvPr>
        </p:nvGraphicFramePr>
        <p:xfrm>
          <a:off x="815521" y="1687988"/>
          <a:ext cx="10560957" cy="34820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0757">
                  <a:extLst>
                    <a:ext uri="{9D8B030D-6E8A-4147-A177-3AD203B41FA5}">
                      <a16:colId xmlns:a16="http://schemas.microsoft.com/office/drawing/2014/main" val="1291513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7451192"/>
                    </a:ext>
                  </a:extLst>
                </a:gridCol>
                <a:gridCol w="5201920">
                  <a:extLst>
                    <a:ext uri="{9D8B030D-6E8A-4147-A177-3AD203B41FA5}">
                      <a16:colId xmlns:a16="http://schemas.microsoft.com/office/drawing/2014/main" val="1107883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Аналитика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Хакинг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05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отслеживает скачки в квартальных отчетах конкурентов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отслеживает скачки цены акции у конкурентов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отслеживает  негативные отзывы на сервисы конкурентов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Запускать много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MVP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вместо глубокой проработки каждого сервиса. Иногда просто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</a:t>
                      </a: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В первую очередь улучшать то, что плохо получается у конкурентов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Через инсайдеров подкидывать конкурентам ложные идеи, чтобы их тормозить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7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EAD5EFA-E3C4-4BA9-8B71-B0F19FA902E0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Метод: Ниша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496816-254D-4237-A474-1FFBC7C3F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597191"/>
              </p:ext>
            </p:extLst>
          </p:nvPr>
        </p:nvGraphicFramePr>
        <p:xfrm>
          <a:off x="815521" y="1548288"/>
          <a:ext cx="10560957" cy="4067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0757">
                  <a:extLst>
                    <a:ext uri="{9D8B030D-6E8A-4147-A177-3AD203B41FA5}">
                      <a16:colId xmlns:a16="http://schemas.microsoft.com/office/drawing/2014/main" val="1291513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7451192"/>
                    </a:ext>
                  </a:extLst>
                </a:gridCol>
                <a:gridCol w="5201920">
                  <a:extLst>
                    <a:ext uri="{9D8B030D-6E8A-4147-A177-3AD203B41FA5}">
                      <a16:colId xmlns:a16="http://schemas.microsoft.com/office/drawing/2014/main" val="1107883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Аналитика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D77C"/>
                          </a:solidFill>
                        </a:rPr>
                        <a:t>Хакинг</a:t>
                      </a:r>
                      <a:endParaRPr lang="en-US" sz="2400" dirty="0">
                        <a:solidFill>
                          <a:srgbClr val="FFD7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05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формируем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CJM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по каждому процессу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клиента,  собирает статистику и предлагает улучшения</a:t>
                      </a:r>
                      <a:endParaRPr lang="en-US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Алгоритм анализирует финансовые отчеты клиентов, выявляет проблемы и предлагает решения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Самому стать игроком в нише, </a:t>
                      </a:r>
                      <a:b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либо один из игроков становится</a:t>
                      </a:r>
                      <a:b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инвестором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Blanc</a:t>
                      </a: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Стать лидером мнений в нише, через конференции,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TG</a:t>
                      </a: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-каналы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Устраивать лихие-пятницы для топов из индустрии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Клиент передает все свои бизнес-процессы на сторону 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Blanc</a:t>
                      </a:r>
                      <a:endParaRPr lang="ru-RU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4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B5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AD563E0-DC24-4F4E-8E77-E350ED10C84C}"/>
              </a:ext>
            </a:extLst>
          </p:cNvPr>
          <p:cNvSpPr txBox="1">
            <a:spLocks/>
          </p:cNvSpPr>
          <p:nvPr/>
        </p:nvSpPr>
        <p:spPr>
          <a:xfrm>
            <a:off x="678542" y="452211"/>
            <a:ext cx="1151345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5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Совместный стартап: </a:t>
            </a:r>
            <a:r>
              <a:rPr lang="en-US" sz="55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Marketwatch</a:t>
            </a:r>
            <a:endParaRPr lang="ru-RU" sz="5500" dirty="0">
              <a:solidFill>
                <a:srgbClr val="00B0F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99286-EF49-49A3-A818-2C2F030C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9" y="1903869"/>
            <a:ext cx="1483258" cy="374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1E6997-7CC5-4587-AC6D-89DCB123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269" y="3141921"/>
            <a:ext cx="1483225" cy="14832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88E2D0-3DFD-4FD2-8263-00F2E9D05077}"/>
              </a:ext>
            </a:extLst>
          </p:cNvPr>
          <p:cNvCxnSpPr>
            <a:cxnSpLocks/>
          </p:cNvCxnSpPr>
          <p:nvPr/>
        </p:nvCxnSpPr>
        <p:spPr>
          <a:xfrm>
            <a:off x="3263328" y="2417867"/>
            <a:ext cx="1771571" cy="909533"/>
          </a:xfrm>
          <a:prstGeom prst="straightConnector1">
            <a:avLst/>
          </a:prstGeom>
          <a:ln w="57150">
            <a:solidFill>
              <a:srgbClr val="FFD77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718C85-C5F3-42FD-A56C-50446DC3FABB}"/>
              </a:ext>
            </a:extLst>
          </p:cNvPr>
          <p:cNvCxnSpPr>
            <a:cxnSpLocks/>
          </p:cNvCxnSpPr>
          <p:nvPr/>
        </p:nvCxnSpPr>
        <p:spPr>
          <a:xfrm flipH="1">
            <a:off x="3409299" y="3850335"/>
            <a:ext cx="1772816" cy="0"/>
          </a:xfrm>
          <a:prstGeom prst="straightConnector1">
            <a:avLst/>
          </a:prstGeom>
          <a:ln w="57150">
            <a:solidFill>
              <a:srgbClr val="FFD77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6AD8C-B2CA-4B15-9E71-2C690303CD35}"/>
              </a:ext>
            </a:extLst>
          </p:cNvPr>
          <p:cNvSpPr txBox="1"/>
          <p:nvPr/>
        </p:nvSpPr>
        <p:spPr>
          <a:xfrm>
            <a:off x="1277778" y="3467253"/>
            <a:ext cx="1878561" cy="9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  <a:t>Становятся</a:t>
            </a:r>
          </a:p>
          <a:p>
            <a:pPr marR="0" lvl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sym typeface="Arial"/>
              </a:rPr>
              <a:t>клиентом</a:t>
            </a:r>
          </a:p>
          <a:p>
            <a:pPr marR="0" lvl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  <a:t>(в халяву</a:t>
            </a:r>
            <a:r>
              <a:rPr lang="ru-RU" sz="18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59D5C7-DA78-4F12-93F5-9979C10B92ED}"/>
              </a:ext>
            </a:extLst>
          </p:cNvPr>
          <p:cNvCxnSpPr>
            <a:cxnSpLocks/>
          </p:cNvCxnSpPr>
          <p:nvPr/>
        </p:nvCxnSpPr>
        <p:spPr>
          <a:xfrm>
            <a:off x="6972041" y="3850335"/>
            <a:ext cx="952759" cy="0"/>
          </a:xfrm>
          <a:prstGeom prst="straightConnector1">
            <a:avLst/>
          </a:prstGeom>
          <a:ln w="57150">
            <a:solidFill>
              <a:srgbClr val="FFD77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8344878-D197-4109-86FB-908499491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685" y="3149942"/>
            <a:ext cx="1073441" cy="1061212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CFA597-2942-4CFC-8FAF-DE7A062E8688}"/>
              </a:ext>
            </a:extLst>
          </p:cNvPr>
          <p:cNvCxnSpPr>
            <a:cxnSpLocks/>
          </p:cNvCxnSpPr>
          <p:nvPr/>
        </p:nvCxnSpPr>
        <p:spPr>
          <a:xfrm rot="10800000">
            <a:off x="3365501" y="2080188"/>
            <a:ext cx="5274905" cy="792344"/>
          </a:xfrm>
          <a:prstGeom prst="bentConnector3">
            <a:avLst>
              <a:gd name="adj1" fmla="val 162"/>
            </a:avLst>
          </a:prstGeom>
          <a:ln w="57150">
            <a:solidFill>
              <a:srgbClr val="FFD77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4BF0CAB-BB2D-480D-9B50-B67152D7F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716" y="1694282"/>
            <a:ext cx="799749" cy="8024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307B834-BC0F-47B3-89F4-F0519ED5A65C}"/>
              </a:ext>
            </a:extLst>
          </p:cNvPr>
          <p:cNvSpPr txBox="1"/>
          <p:nvPr/>
        </p:nvSpPr>
        <p:spPr>
          <a:xfrm rot="1637455">
            <a:off x="3145342" y="311316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sym typeface="Arial"/>
              </a:rPr>
              <a:t>Инвестиции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DC3B615-8BD2-442D-92B0-89A426335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003" y="2311253"/>
            <a:ext cx="986573" cy="98657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FEF4098-E169-4AD2-9A17-452584D9AA01}"/>
              </a:ext>
            </a:extLst>
          </p:cNvPr>
          <p:cNvSpPr txBox="1"/>
          <p:nvPr/>
        </p:nvSpPr>
        <p:spPr>
          <a:xfrm>
            <a:off x="9386335" y="3141921"/>
            <a:ext cx="1738866" cy="128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  <a:t>Продаем</a:t>
            </a:r>
            <a:br>
              <a:rPr lang="ru-RU" sz="24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</a:br>
            <a:r>
              <a:rPr lang="ru-RU" sz="24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  <a:t>услуги</a:t>
            </a:r>
          </a:p>
          <a:p>
            <a:pPr marR="0" lvl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sym typeface="Arial"/>
              </a:rPr>
              <a:t>клиентам</a:t>
            </a:r>
          </a:p>
          <a:p>
            <a:pPr marR="0" lvl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  <a:sym typeface="Arial"/>
              </a:rPr>
              <a:t>Blanc</a:t>
            </a:r>
            <a:endParaRPr lang="ru-RU" sz="1800" kern="12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9AF6914B-513D-4EC6-807B-813A848CA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27519"/>
              </p:ext>
            </p:extLst>
          </p:nvPr>
        </p:nvGraphicFramePr>
        <p:xfrm>
          <a:off x="1277778" y="5250634"/>
          <a:ext cx="9409915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1994">
                  <a:extLst>
                    <a:ext uri="{9D8B030D-6E8A-4147-A177-3AD203B41FA5}">
                      <a16:colId xmlns:a16="http://schemas.microsoft.com/office/drawing/2014/main" val="1888351791"/>
                    </a:ext>
                  </a:extLst>
                </a:gridCol>
                <a:gridCol w="2236169">
                  <a:extLst>
                    <a:ext uri="{9D8B030D-6E8A-4147-A177-3AD203B41FA5}">
                      <a16:colId xmlns:a16="http://schemas.microsoft.com/office/drawing/2014/main" val="3330614051"/>
                    </a:ext>
                  </a:extLst>
                </a:gridCol>
                <a:gridCol w="2233653">
                  <a:extLst>
                    <a:ext uri="{9D8B030D-6E8A-4147-A177-3AD203B41FA5}">
                      <a16:colId xmlns:a16="http://schemas.microsoft.com/office/drawing/2014/main" val="1330202888"/>
                    </a:ext>
                  </a:extLst>
                </a:gridCol>
                <a:gridCol w="2578099">
                  <a:extLst>
                    <a:ext uri="{9D8B030D-6E8A-4147-A177-3AD203B41FA5}">
                      <a16:colId xmlns:a16="http://schemas.microsoft.com/office/drawing/2014/main" val="269055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Инвестиции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MVP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rgbClr val="014B52"/>
                          </a:solidFill>
                        </a:rPr>
                        <a:t>Global by</a:t>
                      </a:r>
                      <a:endParaRPr lang="ru-RU" sz="2400" dirty="0">
                        <a:solidFill>
                          <a:srgbClr val="014B52"/>
                        </a:solidFill>
                      </a:endParaRP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>
                          <a:solidFill>
                            <a:srgbClr val="014B52"/>
                          </a:solidFill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WW`28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980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D77C"/>
                          </a:solidFill>
                        </a:rPr>
                        <a:t>₽</a:t>
                      </a:r>
                      <a:r>
                        <a:rPr lang="en-US" sz="2400" b="1" dirty="0">
                          <a:solidFill>
                            <a:srgbClr val="FFD77C"/>
                          </a:solidFill>
                        </a:rPr>
                        <a:t>35</a:t>
                      </a:r>
                      <a:r>
                        <a:rPr lang="ru-RU" sz="2400" b="1" dirty="0">
                          <a:solidFill>
                            <a:srgbClr val="FFD77C"/>
                          </a:solidFill>
                        </a:rPr>
                        <a:t>м</a:t>
                      </a:r>
                      <a:endParaRPr lang="en-US" sz="2400" b="1" dirty="0">
                        <a:solidFill>
                          <a:srgbClr val="FFD77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D77C"/>
                          </a:solidFill>
                        </a:rPr>
                        <a:t>6 </a:t>
                      </a:r>
                      <a:r>
                        <a:rPr lang="ru-RU" sz="2400" b="1" dirty="0" err="1">
                          <a:solidFill>
                            <a:srgbClr val="FFD77C"/>
                          </a:solidFill>
                        </a:rPr>
                        <a:t>мес</a:t>
                      </a:r>
                      <a:endParaRPr lang="en-US" sz="2400" b="1" dirty="0">
                        <a:solidFill>
                          <a:srgbClr val="FFD77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D77C"/>
                          </a:solidFill>
                        </a:rPr>
                        <a:t>$4.2 </a:t>
                      </a:r>
                      <a:r>
                        <a:rPr lang="ru-RU" sz="2400" b="1" dirty="0">
                          <a:solidFill>
                            <a:srgbClr val="FFD77C"/>
                          </a:solidFill>
                        </a:rPr>
                        <a:t>млрд</a:t>
                      </a:r>
                      <a:endParaRPr lang="en-US" sz="2400" b="1" dirty="0">
                        <a:solidFill>
                          <a:srgbClr val="FFD77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D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39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8181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1211</Words>
  <Application>Microsoft Office PowerPoint</Application>
  <PresentationFormat>Widescreen</PresentationFormat>
  <Paragraphs>233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Courier New</vt:lpstr>
      <vt:lpstr>Тема Office</vt:lpstr>
      <vt:lpstr>PowerPoint Presentation</vt:lpstr>
      <vt:lpstr>PowerPoint Presentation</vt:lpstr>
      <vt:lpstr>Целеполагание</vt:lpstr>
      <vt:lpstr>Выживание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Холина Юлия Андреевна</dc:creator>
  <cp:lastModifiedBy>Ivano TG: @ivanodigital</cp:lastModifiedBy>
  <cp:revision>699</cp:revision>
  <dcterms:created xsi:type="dcterms:W3CDTF">2022-12-06T11:04:27Z</dcterms:created>
  <dcterms:modified xsi:type="dcterms:W3CDTF">2023-12-23T16:55:15Z</dcterms:modified>
</cp:coreProperties>
</file>